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2" r:id="rId2"/>
    <p:sldId id="259" r:id="rId3"/>
    <p:sldId id="273" r:id="rId4"/>
    <p:sldId id="290" r:id="rId5"/>
    <p:sldId id="292" r:id="rId6"/>
    <p:sldId id="291" r:id="rId7"/>
    <p:sldId id="275" r:id="rId8"/>
    <p:sldId id="293" r:id="rId9"/>
    <p:sldId id="276" r:id="rId10"/>
    <p:sldId id="277" r:id="rId11"/>
    <p:sldId id="287" r:id="rId12"/>
    <p:sldId id="289" r:id="rId13"/>
    <p:sldId id="278" r:id="rId14"/>
    <p:sldId id="298" r:id="rId15"/>
    <p:sldId id="294" r:id="rId16"/>
    <p:sldId id="280" r:id="rId17"/>
    <p:sldId id="297" r:id="rId18"/>
    <p:sldId id="282" r:id="rId19"/>
    <p:sldId id="272" r:id="rId20"/>
    <p:sldId id="284" r:id="rId21"/>
    <p:sldId id="299" r:id="rId22"/>
    <p:sldId id="256" r:id="rId23"/>
    <p:sldId id="285" r:id="rId2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B5954-A769-41A3-8C14-23C3B163CDC2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E76A1-330E-41CA-BE38-B33435AC0A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58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380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75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964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631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195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726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22AF-D35D-8126-32E3-3293997E3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CA0A3-9E3E-AC70-B36C-3ECE8A2DE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77183-9839-089A-7657-595661C4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4E0A-2B5C-FA70-DD4C-79751057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4AFC-598C-3337-A216-2990D76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05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60AC-C368-DF40-401F-BA6F7F7B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540C5-B4FF-A85A-6832-35896D9A0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0F63C-CC8A-EB7C-7272-0CE73374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66F0-5801-9623-3943-057A08B2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5E20-68B2-7A33-4009-90D4F85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673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657A8-9EA0-017D-7742-32C504F37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B1E65-4588-A6F2-5279-D860AF16D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9351-32AA-4969-4DE1-A41BC7E2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421FE-4DE9-BCE5-C567-63781125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25A2-896D-3D0B-48A0-DC55C270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283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150B-6336-5920-0A91-1A4C62C6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C8A6-D3AC-C87A-3B76-C1A30FAA3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4BCAF-0F61-BAA3-2BC0-B1C2C546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8408-35F1-573C-D142-11107FBD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C83C1-4F6F-F01E-5112-634305B1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269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D403-69A3-39F3-FD8F-9BC7BC4E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DB9CF-FF15-90E2-137E-419C1BAC5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C011-D0B4-37F5-CDDD-527082CB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54FF-E145-4CD0-A8C7-1B210305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6F75-C380-06BE-2C68-CC3F2D9A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732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D9CA-59D9-A9ED-4172-BA566486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044A-9141-D21D-795C-0DBA3E0D1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1A5B2-86B7-B3E3-D659-545E7DFEA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875BF-C19E-9D7C-6909-294A4F87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209D1-5ED0-2378-7527-7CA81260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3B421-8AF6-256B-ACA5-CDE45494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648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CB7F-3497-747A-EEEA-2B7E0F01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D010D-6579-29C9-A9E3-69659D4BF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47477-F6CF-54C0-2B48-EB4ACB0BF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AB444-2AF3-4772-B3E2-97DD7ACA8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3AA73-893D-2E08-B6B7-4D82ECACC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63A28-0D81-5DF6-225C-C602EA9C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114D2-2E72-DB21-AF7F-4C23499A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802AC-C767-E866-F9C1-EC59ED83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72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52D2-7043-42C4-4EB0-ACC3C4F8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18EA9-9E22-97A7-3673-9C2F6D00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85E74-63D3-E600-373C-DFAB3DBC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923FA-FAA0-FDB1-8C7D-80E6DE2B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850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983-564A-114B-DB66-9C6F0559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1B163-FDD2-6E84-93F7-87FE3B59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07F9A-1371-FC70-5279-4866E2E2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6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57B1-A392-9637-5E89-D63B9E6D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D1CB-C107-3A68-F1FC-7945413C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BD3CB-E758-AA6A-42DA-357B9C82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FD5A3-AAFD-7B63-731C-4378DE93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30ACE-DFBE-BCCC-0A27-80427770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4B8ED-54C6-C0BF-2C1E-E4FD9D33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908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44DA-5440-48C1-C73D-0D9F9FF8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C781E-9095-D677-0D8F-F29A0AE72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3F961-37BB-5E06-9ACB-3192D74D6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154AB-F5A6-0D60-2218-4FD55A19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EFF75-6082-0A81-1531-1137B900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1F30D-A2F9-0585-575B-1A4E6A32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837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B047D-E1F4-60E4-3B7B-364B518A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95AF0-2FC8-BD02-F3E5-F9B213CA1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7ABE-CD82-BEB4-9908-F48BD2BDD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31AB4-7311-29BE-9E19-5EF85DB1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B6399-62D9-CF80-B6B7-D42060EDE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75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erlin-airbnb-ratings-how-hosts-measure-u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4F5B-7661-FC77-14C1-9ACEE732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174" y="1094942"/>
            <a:ext cx="9429136" cy="2710141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Data Since Project</a:t>
            </a:r>
            <a:b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Berlin Ratings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74AA7-0107-6067-25B1-E82000D0A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66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b="1" dirty="0"/>
              <a:t>by Ilya </a:t>
            </a:r>
            <a:r>
              <a:rPr lang="en-US" b="1" dirty="0" err="1"/>
              <a:t>Zutler</a:t>
            </a:r>
            <a:endParaRPr lang="en-US" b="1" dirty="0"/>
          </a:p>
          <a:p>
            <a:pPr algn="r"/>
            <a:endParaRPr lang="en-US" b="1" dirty="0"/>
          </a:p>
          <a:p>
            <a:r>
              <a:rPr lang="en-US" b="1" dirty="0"/>
              <a:t>2024</a:t>
            </a:r>
          </a:p>
          <a:p>
            <a:r>
              <a:rPr lang="en-US" b="1" dirty="0"/>
              <a:t>Tel-Aviv, Israel</a:t>
            </a:r>
            <a:endParaRPr lang="en-IL" b="1" dirty="0"/>
          </a:p>
        </p:txBody>
      </p:sp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Innovator: Airbnb | Case Studies, Videos and Customer Stories">
            <a:extLst>
              <a:ext uri="{FF2B5EF4-FFF2-40B4-BE49-F238E27FC236}">
                <a16:creationId xmlns:a16="http://schemas.microsoft.com/office/drawing/2014/main" id="{0DDFCA47-B238-21CE-7EFF-2B1FB221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80" y="3320290"/>
            <a:ext cx="2770240" cy="96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6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FF6E6-E11D-0ECD-5B8A-4D8B7C3D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16" y="1322437"/>
            <a:ext cx="7028084" cy="44829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33018C-6913-4A89-7C68-B1D63C41E5C0}"/>
              </a:ext>
            </a:extLst>
          </p:cNvPr>
          <p:cNvSpPr txBox="1">
            <a:spLocks/>
          </p:cNvSpPr>
          <p:nvPr/>
        </p:nvSpPr>
        <p:spPr>
          <a:xfrm>
            <a:off x="279132" y="1217870"/>
            <a:ext cx="3083499" cy="552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/>
              <a:t>Spatial Autocorrelation of Price and </a:t>
            </a:r>
            <a:r>
              <a:rPr lang="ru-RU" sz="2400" dirty="0"/>
              <a:t>                     </a:t>
            </a:r>
            <a:r>
              <a:rPr lang="en-US" sz="2400" dirty="0"/>
              <a:t>Location Rating</a:t>
            </a:r>
            <a:r>
              <a:rPr lang="ru-RU" sz="2400" dirty="0"/>
              <a:t> </a:t>
            </a:r>
            <a:r>
              <a:rPr lang="en-US" sz="2400" dirty="0"/>
              <a:t>was calculated using Moran’s </a:t>
            </a:r>
            <a:r>
              <a:rPr lang="en-US" sz="24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Price </a:t>
            </a:r>
            <a:r>
              <a:rPr lang="ru-RU" sz="2400" dirty="0"/>
              <a:t>                            </a:t>
            </a:r>
            <a:r>
              <a:rPr lang="en-US" sz="2400" dirty="0"/>
              <a:t>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23           </a:t>
            </a:r>
            <a:r>
              <a:rPr lang="en-US" sz="2400" i="1" dirty="0"/>
              <a:t>p-value = </a:t>
            </a:r>
            <a:r>
              <a:rPr lang="en-US" sz="2400" dirty="0"/>
              <a:t>0.00</a:t>
            </a:r>
            <a:r>
              <a:rPr lang="ru-RU" sz="2400" dirty="0"/>
              <a:t>1</a:t>
            </a:r>
            <a:r>
              <a:rPr lang="ru-RU" sz="2400" i="1" dirty="0"/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Location Rating 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22</a:t>
            </a:r>
            <a:r>
              <a:rPr lang="ru-RU" sz="2400" i="1" dirty="0"/>
              <a:t>               </a:t>
            </a:r>
            <a:r>
              <a:rPr lang="en-US" sz="2400" i="1" dirty="0"/>
              <a:t>p-value </a:t>
            </a:r>
            <a:r>
              <a:rPr lang="en-US" sz="2400" dirty="0"/>
              <a:t>= 0.00</a:t>
            </a:r>
            <a:r>
              <a:rPr lang="ru-RU" sz="2400" dirty="0"/>
              <a:t>1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FA4C2-E087-F7F8-1EBF-7196A0C3FF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</a:t>
            </a:r>
            <a:r>
              <a:rPr lang="he-IL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80793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52" y="1426208"/>
            <a:ext cx="5875840" cy="4458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331A8-0C9C-8349-F627-7B0058ADAFC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3499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reduce the complexity of calculations, it is sometimes possible to divide the set into a grid. How to do it?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8" y="1416269"/>
            <a:ext cx="5881716" cy="446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AD19F0-92D0-B05A-21A4-8C6B2E32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45" y="1145883"/>
            <a:ext cx="6401693" cy="4995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336CB-8BD5-256A-4AD5-C819ACD2D61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2692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5" y="1005482"/>
            <a:ext cx="6573292" cy="4045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For small distances, the angular grid (Latitude-Longitude) can be considered as rectangular (if we are far from the poles, but normally it is) 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This code divides the city into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k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lanes from north to south and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l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</a:t>
            </a:r>
            <a:r>
              <a:rPr lang="en-US" sz="2000" dirty="0">
                <a:highlight>
                  <a:srgbClr val="FFFFFF"/>
                </a:highlight>
                <a:latin typeface="system-ui"/>
              </a:rPr>
              <a:t>lanes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from east to west</a:t>
            </a:r>
            <a:r>
              <a:rPr lang="ru-RU" sz="20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ru-RU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382A-1F71-8DD6-BB7E-0DEF71F9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2" y="5082685"/>
            <a:ext cx="11759380" cy="1477482"/>
          </a:xfrm>
          <a:prstGeom prst="rect">
            <a:avLst/>
          </a:prstGeom>
        </p:spPr>
      </p:pic>
      <p:pic>
        <p:nvPicPr>
          <p:cNvPr id="5" name="Picture 4" descr="latitude vs longitude">
            <a:extLst>
              <a:ext uri="{FF2B5EF4-FFF2-40B4-BE49-F238E27FC236}">
                <a16:creationId xmlns:a16="http://schemas.microsoft.com/office/drawing/2014/main" id="{C01461C9-25DC-919B-EC26-1C5F5C71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68" y="1036574"/>
            <a:ext cx="4019000" cy="40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38125-25D8-F95E-2CA2-15319F52C0A8}"/>
              </a:ext>
            </a:extLst>
          </p:cNvPr>
          <p:cNvSpPr/>
          <p:nvPr/>
        </p:nvSpPr>
        <p:spPr>
          <a:xfrm>
            <a:off x="8869680" y="2011680"/>
            <a:ext cx="137160" cy="579120"/>
          </a:xfrm>
          <a:custGeom>
            <a:avLst/>
            <a:gdLst>
              <a:gd name="connsiteX0" fmla="*/ 137160 w 137160"/>
              <a:gd name="connsiteY0" fmla="*/ 0 h 579120"/>
              <a:gd name="connsiteX1" fmla="*/ 60960 w 137160"/>
              <a:gd name="connsiteY1" fmla="*/ 266700 h 579120"/>
              <a:gd name="connsiteX2" fmla="*/ 0 w 137160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" h="579120">
                <a:moveTo>
                  <a:pt x="137160" y="0"/>
                </a:moveTo>
                <a:cubicBezTo>
                  <a:pt x="110490" y="85090"/>
                  <a:pt x="83820" y="170180"/>
                  <a:pt x="60960" y="266700"/>
                </a:cubicBezTo>
                <a:cubicBezTo>
                  <a:pt x="38100" y="363220"/>
                  <a:pt x="19050" y="471170"/>
                  <a:pt x="0" y="5791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8E2E436-2A0A-8802-5BE3-B2BB039BCB90}"/>
              </a:ext>
            </a:extLst>
          </p:cNvPr>
          <p:cNvSpPr/>
          <p:nvPr/>
        </p:nvSpPr>
        <p:spPr>
          <a:xfrm>
            <a:off x="9052560" y="2057400"/>
            <a:ext cx="106680" cy="571500"/>
          </a:xfrm>
          <a:custGeom>
            <a:avLst/>
            <a:gdLst>
              <a:gd name="connsiteX0" fmla="*/ 106680 w 106680"/>
              <a:gd name="connsiteY0" fmla="*/ 0 h 571500"/>
              <a:gd name="connsiteX1" fmla="*/ 45720 w 106680"/>
              <a:gd name="connsiteY1" fmla="*/ 281940 h 571500"/>
              <a:gd name="connsiteX2" fmla="*/ 0 w 106680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" h="571500">
                <a:moveTo>
                  <a:pt x="106680" y="0"/>
                </a:moveTo>
                <a:cubicBezTo>
                  <a:pt x="85090" y="93345"/>
                  <a:pt x="63500" y="186690"/>
                  <a:pt x="45720" y="281940"/>
                </a:cubicBezTo>
                <a:cubicBezTo>
                  <a:pt x="27940" y="377190"/>
                  <a:pt x="13970" y="474345"/>
                  <a:pt x="0" y="5715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B89A54-F57A-F854-3026-D0DA6583D5F7}"/>
              </a:ext>
            </a:extLst>
          </p:cNvPr>
          <p:cNvSpPr/>
          <p:nvPr/>
        </p:nvSpPr>
        <p:spPr>
          <a:xfrm>
            <a:off x="8801100" y="2125980"/>
            <a:ext cx="518160" cy="129540"/>
          </a:xfrm>
          <a:custGeom>
            <a:avLst/>
            <a:gdLst>
              <a:gd name="connsiteX0" fmla="*/ 0 w 518160"/>
              <a:gd name="connsiteY0" fmla="*/ 0 h 129540"/>
              <a:gd name="connsiteX1" fmla="*/ 160020 w 518160"/>
              <a:gd name="connsiteY1" fmla="*/ 68580 h 129540"/>
              <a:gd name="connsiteX2" fmla="*/ 342900 w 518160"/>
              <a:gd name="connsiteY2" fmla="*/ 106680 h 129540"/>
              <a:gd name="connsiteX3" fmla="*/ 518160 w 518160"/>
              <a:gd name="connsiteY3" fmla="*/ 12954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129540">
                <a:moveTo>
                  <a:pt x="0" y="0"/>
                </a:moveTo>
                <a:cubicBezTo>
                  <a:pt x="51435" y="25400"/>
                  <a:pt x="102870" y="50800"/>
                  <a:pt x="160020" y="68580"/>
                </a:cubicBezTo>
                <a:cubicBezTo>
                  <a:pt x="217170" y="86360"/>
                  <a:pt x="283210" y="96520"/>
                  <a:pt x="342900" y="106680"/>
                </a:cubicBezTo>
                <a:cubicBezTo>
                  <a:pt x="402590" y="116840"/>
                  <a:pt x="460375" y="123190"/>
                  <a:pt x="518160" y="12954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787B0D-5CDA-CE03-CE58-C22699C3C39D}"/>
              </a:ext>
            </a:extLst>
          </p:cNvPr>
          <p:cNvSpPr/>
          <p:nvPr/>
        </p:nvSpPr>
        <p:spPr>
          <a:xfrm>
            <a:off x="8732520" y="2339340"/>
            <a:ext cx="556260" cy="114300"/>
          </a:xfrm>
          <a:custGeom>
            <a:avLst/>
            <a:gdLst>
              <a:gd name="connsiteX0" fmla="*/ 0 w 556260"/>
              <a:gd name="connsiteY0" fmla="*/ 0 h 114300"/>
              <a:gd name="connsiteX1" fmla="*/ 182880 w 556260"/>
              <a:gd name="connsiteY1" fmla="*/ 53340 h 114300"/>
              <a:gd name="connsiteX2" fmla="*/ 365760 w 556260"/>
              <a:gd name="connsiteY2" fmla="*/ 91440 h 114300"/>
              <a:gd name="connsiteX3" fmla="*/ 556260 w 55626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114300">
                <a:moveTo>
                  <a:pt x="0" y="0"/>
                </a:moveTo>
                <a:cubicBezTo>
                  <a:pt x="60960" y="19050"/>
                  <a:pt x="121920" y="38100"/>
                  <a:pt x="182880" y="53340"/>
                </a:cubicBezTo>
                <a:cubicBezTo>
                  <a:pt x="243840" y="68580"/>
                  <a:pt x="303530" y="81280"/>
                  <a:pt x="365760" y="91440"/>
                </a:cubicBezTo>
                <a:cubicBezTo>
                  <a:pt x="427990" y="101600"/>
                  <a:pt x="492125" y="107950"/>
                  <a:pt x="556260" y="1143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F1A4D-2F7F-5843-6020-CA1DC6310F35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137915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9"/>
            <a:ext cx="11633733" cy="1267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b="1" dirty="0"/>
              <a:t>Missing ‘Post Code’ </a:t>
            </a:r>
            <a:r>
              <a:rPr lang="en-US" sz="1800" dirty="0"/>
              <a:t>we fill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 we fill the missing values ​​and outliers using MICE imputation.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80FBF-9525-62AA-F99A-C8EEF006A956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9287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68DD1-9F95-6581-94B7-D36EA6E1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36" y="2060822"/>
            <a:ext cx="7731888" cy="2943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E000A-881A-EB5C-7624-EB67ACD23747}"/>
              </a:ext>
            </a:extLst>
          </p:cNvPr>
          <p:cNvSpPr txBox="1">
            <a:spLocks/>
          </p:cNvSpPr>
          <p:nvPr/>
        </p:nvSpPr>
        <p:spPr>
          <a:xfrm>
            <a:off x="279131" y="2186610"/>
            <a:ext cx="3783849" cy="4472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i="0" dirty="0">
                <a:effectLst/>
                <a:highlight>
                  <a:srgbClr val="FFFFFF"/>
                </a:highlight>
                <a:latin typeface="system-ui"/>
              </a:rPr>
              <a:t>Price’ outliers.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Price has a distribution with heavy tails. Log transformation made the distribution more similar to normal. </a:t>
            </a:r>
            <a:endParaRPr lang="ru-RU" sz="1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Here are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the outliers boundaries for initial variable and new variable with recalculat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ion them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in the original scale.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For the final calculation, I determined the boundaries using more subtle methods. Outliers by 'Price’ - less than 14 and more than 300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 algn="l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730D47-A41B-0054-2719-1DB1A28B7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22" y="4971209"/>
            <a:ext cx="3336418" cy="1854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8C9C44-A59F-DB64-61B6-309C0D93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991" y="5098378"/>
            <a:ext cx="3336418" cy="1303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C2EBA-D291-EC04-EA7D-F9CF0EF99BF1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619586-15FB-C5E6-276C-2087E33FA29A}"/>
              </a:ext>
            </a:extLst>
          </p:cNvPr>
          <p:cNvSpPr txBox="1">
            <a:spLocks/>
          </p:cNvSpPr>
          <p:nvPr/>
        </p:nvSpPr>
        <p:spPr>
          <a:xfrm>
            <a:off x="279131" y="899089"/>
            <a:ext cx="11633733" cy="1267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Missing ‘Post Code’ we fill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 we fill the missing values ​​and outliers using MICE imputation.</a:t>
            </a:r>
          </a:p>
        </p:txBody>
      </p:sp>
    </p:spTree>
    <p:extLst>
      <p:ext uri="{BB962C8B-B14F-4D97-AF65-F5344CB8AC3E}">
        <p14:creationId xmlns:p14="http://schemas.microsoft.com/office/powerpoint/2010/main" val="119306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352206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number of Comments 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150 €. Therefor we make 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03DF6F8-D161-E0F4-6E84-E1C6833DDE1A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86460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352206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The number of Comments </a:t>
            </a:r>
            <a:r>
              <a:rPr lang="en-US" dirty="0"/>
              <a:t>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150 €. Therefor we make 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F0A070-56EC-54AC-F1E9-B911A2E6D799}"/>
              </a:ext>
            </a:extLst>
          </p:cNvPr>
          <p:cNvSpPr txBox="1">
            <a:spLocks/>
          </p:cNvSpPr>
          <p:nvPr/>
        </p:nvSpPr>
        <p:spPr>
          <a:xfrm>
            <a:off x="304489" y="3866309"/>
            <a:ext cx="7662371" cy="2872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New features</a:t>
            </a:r>
            <a:r>
              <a:rPr lang="en-US" dirty="0"/>
              <a:t> are related to the location of apartments.</a:t>
            </a:r>
            <a:endParaRPr lang="ru-RU" dirty="0"/>
          </a:p>
          <a:p>
            <a:r>
              <a:rPr lang="en-US" dirty="0"/>
              <a:t>The city is divided into small squares of 250 x 250 meters and large squares of 500 x 500 meters. Were added new features : </a:t>
            </a:r>
          </a:p>
          <a:p>
            <a:pPr marL="342900" indent="-342900">
              <a:buAutoNum type="arabicPeriod"/>
            </a:pPr>
            <a:r>
              <a:rPr lang="en-US" dirty="0"/>
              <a:t>index of the small square in which the apartment is located </a:t>
            </a:r>
          </a:p>
          <a:p>
            <a:pPr marL="342900" indent="-342900">
              <a:buAutoNum type="arabicPeriod"/>
            </a:pPr>
            <a:r>
              <a:rPr lang="en-US" dirty="0"/>
              <a:t>index of the large square in which the apartment is located.</a:t>
            </a:r>
            <a:endParaRPr lang="ru-RU" dirty="0"/>
          </a:p>
          <a:p>
            <a:r>
              <a:rPr lang="en-US" dirty="0"/>
              <a:t>A feature has also been added - distance from the city center. It has a small but reliable correlation with the rental price of the apartment.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D6FE0-AE83-C2C2-4538-134096459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552" y="3786575"/>
            <a:ext cx="3819147" cy="28456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006C04-4C33-79FC-FF79-E6B733A0DAB2}"/>
              </a:ext>
            </a:extLst>
          </p:cNvPr>
          <p:cNvSpPr/>
          <p:nvPr/>
        </p:nvSpPr>
        <p:spPr>
          <a:xfrm>
            <a:off x="8093720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87C40-C60D-1DB8-8AFC-A19EF416A7C1}"/>
              </a:ext>
            </a:extLst>
          </p:cNvPr>
          <p:cNvSpPr/>
          <p:nvPr/>
        </p:nvSpPr>
        <p:spPr>
          <a:xfrm rot="16200000">
            <a:off x="9820784" y="2055087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C60F35-73E7-7936-D61A-8D9D9E045D35}"/>
              </a:ext>
            </a:extLst>
          </p:cNvPr>
          <p:cNvSpPr/>
          <p:nvPr/>
        </p:nvSpPr>
        <p:spPr>
          <a:xfrm>
            <a:off x="8779867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287E9A-F7CA-8B35-F5D6-C18CE5F9EAC4}"/>
              </a:ext>
            </a:extLst>
          </p:cNvPr>
          <p:cNvSpPr/>
          <p:nvPr/>
        </p:nvSpPr>
        <p:spPr>
          <a:xfrm>
            <a:off x="9468762" y="3784923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D8CA8-FC86-27A5-A219-B2CEDE3A0FA3}"/>
              </a:ext>
            </a:extLst>
          </p:cNvPr>
          <p:cNvSpPr/>
          <p:nvPr/>
        </p:nvSpPr>
        <p:spPr>
          <a:xfrm rot="16200000">
            <a:off x="9820784" y="2775309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6AC3BA-B2E8-0775-5920-06ABB72AFF87}"/>
              </a:ext>
            </a:extLst>
          </p:cNvPr>
          <p:cNvSpPr/>
          <p:nvPr/>
        </p:nvSpPr>
        <p:spPr>
          <a:xfrm rot="16200000">
            <a:off x="9820784" y="349509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F2F7D6-C914-D789-02DA-0ECE1786E263}"/>
              </a:ext>
            </a:extLst>
          </p:cNvPr>
          <p:cNvSpPr/>
          <p:nvPr/>
        </p:nvSpPr>
        <p:spPr>
          <a:xfrm rot="16200000">
            <a:off x="9820784" y="4215468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327D-4F4F-C2AA-589A-589D73789C3A}"/>
              </a:ext>
            </a:extLst>
          </p:cNvPr>
          <p:cNvSpPr/>
          <p:nvPr/>
        </p:nvSpPr>
        <p:spPr>
          <a:xfrm rot="16200000">
            <a:off x="9820784" y="458026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95B81-37E3-F0D6-4DE7-90D6BFC1B8E9}"/>
              </a:ext>
            </a:extLst>
          </p:cNvPr>
          <p:cNvSpPr/>
          <p:nvPr/>
        </p:nvSpPr>
        <p:spPr>
          <a:xfrm>
            <a:off x="10164795" y="3787736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49843-FA0E-1867-EB29-3683649FB4D2}"/>
              </a:ext>
            </a:extLst>
          </p:cNvPr>
          <p:cNvSpPr/>
          <p:nvPr/>
        </p:nvSpPr>
        <p:spPr>
          <a:xfrm>
            <a:off x="10849059" y="3785540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FE403E-ED8A-F21E-FFAA-833743E43813}"/>
              </a:ext>
            </a:extLst>
          </p:cNvPr>
          <p:cNvSpPr/>
          <p:nvPr/>
        </p:nvSpPr>
        <p:spPr>
          <a:xfrm>
            <a:off x="11530680" y="3784487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24D9F8-6EDF-4FB7-1841-59B9081C3FB7}"/>
              </a:ext>
            </a:extLst>
          </p:cNvPr>
          <p:cNvSpPr/>
          <p:nvPr/>
        </p:nvSpPr>
        <p:spPr>
          <a:xfrm>
            <a:off x="7886700" y="6645366"/>
            <a:ext cx="4108655" cy="18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E53B95-8149-093F-DAD8-A4F326A02E22}"/>
              </a:ext>
            </a:extLst>
          </p:cNvPr>
          <p:cNvSpPr/>
          <p:nvPr/>
        </p:nvSpPr>
        <p:spPr>
          <a:xfrm>
            <a:off x="11887497" y="3670756"/>
            <a:ext cx="107858" cy="3155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43DFED-F7E9-9506-9BCC-999E69B6C8F7}"/>
              </a:ext>
            </a:extLst>
          </p:cNvPr>
          <p:cNvSpPr/>
          <p:nvPr/>
        </p:nvSpPr>
        <p:spPr>
          <a:xfrm>
            <a:off x="10111466" y="5182019"/>
            <a:ext cx="105512" cy="1035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FB9EB5-A899-34CA-CEA8-543945B742EF}"/>
              </a:ext>
            </a:extLst>
          </p:cNvPr>
          <p:cNvCxnSpPr>
            <a:cxnSpLocks/>
          </p:cNvCxnSpPr>
          <p:nvPr/>
        </p:nvCxnSpPr>
        <p:spPr>
          <a:xfrm flipV="1">
            <a:off x="10216978" y="4406869"/>
            <a:ext cx="1099728" cy="77490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DC3ACF0-4C94-DED5-01E1-D79684978235}"/>
              </a:ext>
            </a:extLst>
          </p:cNvPr>
          <p:cNvSpPr/>
          <p:nvPr/>
        </p:nvSpPr>
        <p:spPr>
          <a:xfrm>
            <a:off x="11306417" y="4350664"/>
            <a:ext cx="72000" cy="7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C00458-A94B-69F9-6640-ABA01583F738}"/>
              </a:ext>
            </a:extLst>
          </p:cNvPr>
          <p:cNvCxnSpPr/>
          <p:nvPr/>
        </p:nvCxnSpPr>
        <p:spPr>
          <a:xfrm>
            <a:off x="8090283" y="6631843"/>
            <a:ext cx="3784621" cy="6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594F2A-DB6F-2B10-56F9-2743A40E098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407607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37962"/>
            <a:ext cx="3652787" cy="3867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We tested the following regression models in basic settings:</a:t>
            </a:r>
            <a:endParaRPr lang="ru-RU" dirty="0"/>
          </a:p>
          <a:p>
            <a:r>
              <a:rPr lang="en-US" dirty="0"/>
              <a:t>Lasso, Random Forest, </a:t>
            </a:r>
            <a:r>
              <a:rPr lang="en-US" dirty="0" err="1"/>
              <a:t>CatBoost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lang="ru-RU" dirty="0"/>
          </a:p>
          <a:p>
            <a:r>
              <a:rPr lang="en-US" dirty="0"/>
              <a:t>for two types of encoding: One-Hot Encoding and Target Encoding</a:t>
            </a:r>
            <a:r>
              <a:rPr lang="ru-RU" dirty="0"/>
              <a:t>. </a:t>
            </a:r>
          </a:p>
          <a:p>
            <a:r>
              <a:rPr lang="en-US" dirty="0"/>
              <a:t>(in fact, </a:t>
            </a:r>
            <a:r>
              <a:rPr lang="en-US" dirty="0" err="1"/>
              <a:t>CatBoost</a:t>
            </a:r>
            <a:r>
              <a:rPr lang="en-US" dirty="0"/>
              <a:t> and </a:t>
            </a:r>
            <a:r>
              <a:rPr lang="en-US" dirty="0" err="1"/>
              <a:t>LightGBM</a:t>
            </a:r>
            <a:r>
              <a:rPr lang="en-US" dirty="0"/>
              <a:t> do not require preprocessing of categorical features - they do Target Encoding themselves)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66776-0C6C-11F6-E42B-22EB174CD120}"/>
              </a:ext>
            </a:extLst>
          </p:cNvPr>
          <p:cNvSpPr txBox="1">
            <a:spLocks/>
          </p:cNvSpPr>
          <p:nvPr/>
        </p:nvSpPr>
        <p:spPr>
          <a:xfrm>
            <a:off x="279133" y="5092642"/>
            <a:ext cx="11633734" cy="53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LightGBM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are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the best out-of-the-box solution, they show good results without manual settings.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624A5-6D54-A00A-B6D9-C8E16BF5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66" y="1038286"/>
            <a:ext cx="7746701" cy="346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EFE09C-B606-B9C8-A81A-5159AF2CEF0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8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95872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1012722"/>
            <a:ext cx="4506227" cy="5466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For each model and encoding method, feature importances were ranked (for One-Hot sums of the importances of derived features).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Here is the correlation matrix of feature importance ranks.</a:t>
            </a:r>
            <a:r>
              <a:rPr lang="ru-RU" sz="18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It is clear that Lasso ranks features differently from other models that give good results. In this case, Lasso is poorly suited for feature selection.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Lasso is a linear regression model and gives poor results in the case of nonlinear dependencies</a:t>
            </a:r>
            <a:r>
              <a:rPr lang="ru-RU" sz="1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2F4190-ABB1-A640-5944-AF25A6EB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59" y="924236"/>
            <a:ext cx="6634169" cy="5933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2FF41-AA73-B9A5-3717-1E607D896F8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0054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Structure of Project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931726"/>
            <a:ext cx="11633733" cy="566340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Goal of the project is to investigate apartments rented in Berlin via Airbnb and the relationship between</a:t>
            </a:r>
            <a:r>
              <a:rPr lang="he-IL" sz="2400" dirty="0"/>
              <a:t>:</a:t>
            </a:r>
            <a:r>
              <a:rPr lang="en-US" sz="2400" dirty="0"/>
              <a:t> apartment details, polarity of comments and ratings with the rental price in data frame: </a:t>
            </a:r>
            <a:endParaRPr lang="ru-RU" sz="2400" dirty="0"/>
          </a:p>
          <a:p>
            <a:r>
              <a:rPr lang="en-US" sz="2200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https://www.kaggle.com/datasets/thedevastator/berlin-airbnb-ratings-how-hosts-measure-up</a:t>
            </a:r>
            <a:b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project includes the following stages</a:t>
            </a:r>
            <a:r>
              <a:rPr lang="ru-RU" sz="2400" dirty="0"/>
              <a:t>:</a:t>
            </a:r>
          </a:p>
          <a:p>
            <a:r>
              <a:rPr lang="en-US" sz="2400" dirty="0"/>
              <a:t>Data Preparation</a:t>
            </a:r>
          </a:p>
          <a:p>
            <a:r>
              <a:rPr lang="en-US" sz="2400" dirty="0"/>
              <a:t>Exploratory Data Analysis</a:t>
            </a:r>
            <a:r>
              <a:rPr lang="ru-RU" sz="2400" dirty="0"/>
              <a:t> </a:t>
            </a:r>
            <a:endParaRPr lang="en-US" sz="2400" dirty="0"/>
          </a:p>
          <a:p>
            <a:r>
              <a:rPr lang="en-US" sz="2400" dirty="0"/>
              <a:t>Data Cleaning &amp; Outliers</a:t>
            </a:r>
            <a:endParaRPr lang="ru-RU" sz="2400" dirty="0"/>
          </a:p>
          <a:p>
            <a:r>
              <a:rPr lang="en-US" sz="2400" dirty="0"/>
              <a:t>Feature Engineering</a:t>
            </a:r>
            <a:r>
              <a:rPr lang="ru-RU" sz="2400" dirty="0"/>
              <a:t> </a:t>
            </a:r>
            <a:r>
              <a:rPr lang="en-US" sz="2400" dirty="0"/>
              <a:t>&amp;</a:t>
            </a:r>
            <a:r>
              <a:rPr lang="ru-RU" sz="2400" dirty="0"/>
              <a:t> </a:t>
            </a:r>
            <a:r>
              <a:rPr lang="en-US" sz="2400" dirty="0"/>
              <a:t>Data Transformation</a:t>
            </a:r>
          </a:p>
          <a:p>
            <a:r>
              <a:rPr lang="en-US" sz="2400" dirty="0"/>
              <a:t>Model Selection and Feature Selection</a:t>
            </a:r>
          </a:p>
          <a:p>
            <a:r>
              <a:rPr lang="en-US" sz="2400" dirty="0"/>
              <a:t>Fine Tuning with Cross-Validation</a:t>
            </a: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BF147-ABE6-A5A3-D36D-3E130BE8633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9913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76067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6E886-682F-E071-3A1A-DAEDB393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357" y="924236"/>
            <a:ext cx="3732335" cy="57998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CD6BD-6052-77D4-A789-4A6888C65215}"/>
              </a:ext>
            </a:extLst>
          </p:cNvPr>
          <p:cNvSpPr txBox="1">
            <a:spLocks/>
          </p:cNvSpPr>
          <p:nvPr/>
        </p:nvSpPr>
        <p:spPr>
          <a:xfrm>
            <a:off x="320308" y="2944100"/>
            <a:ext cx="6812547" cy="1419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Features can be divided into three groups: location-related, apartment-related, and hospitality-related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Our models assigned importance to the features in these groups in completely different ways:</a:t>
            </a: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3F12D-1588-BA9D-94F0-00D427B0D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712" y="4363278"/>
            <a:ext cx="4279392" cy="14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6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EEBC8-7ED5-4A1E-D048-2B75F042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64" y="1869047"/>
            <a:ext cx="9281271" cy="470189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FC2FC9-E15C-F8D8-8B8C-EB4D51EE0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497" y="819894"/>
            <a:ext cx="5319252" cy="1347020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Thank you for your attention</a:t>
            </a:r>
            <a:b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7439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is a map of apartments, colored according to </a:t>
            </a:r>
            <a:r>
              <a:rPr lang="en-US" sz="18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Location Rating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701D9D-7BC2-A101-9521-0016E644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48" y="930799"/>
            <a:ext cx="9307318" cy="5807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F490B-206E-77FC-5787-0C58F71DC1F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8086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CF076-1A89-CC8B-8C08-007742A6450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38046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0908D-3F10-4902-F8A8-14583882487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6840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Polarity of comments was analyzed using </a:t>
            </a:r>
            <a:r>
              <a:rPr lang="en-US" sz="1600" dirty="0" err="1"/>
              <a:t>TextBlob</a:t>
            </a:r>
            <a:r>
              <a:rPr lang="en-US" sz="1600" dirty="0"/>
              <a:t> and translation from different languages.</a:t>
            </a:r>
            <a:r>
              <a:rPr lang="ru-RU" sz="1600" dirty="0"/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D00D1-B9C6-3D4C-A84D-D7F7122DE1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57611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900" dirty="0"/>
              <a:t>The data frame contains information about apartments rented in Berlin via Airbnb and guests' comments about them.</a:t>
            </a:r>
            <a:r>
              <a:rPr lang="ru-RU" sz="1900" dirty="0"/>
              <a:t> </a:t>
            </a:r>
            <a:endParaRPr lang="en-US" sz="19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data frame has 457k rows.  Rows contain: </a:t>
            </a:r>
          </a:p>
          <a:p>
            <a:r>
              <a:rPr lang="en-US" sz="1900" dirty="0"/>
              <a:t> Comment of one guest</a:t>
            </a:r>
          </a:p>
          <a:p>
            <a:r>
              <a:rPr lang="en-US" sz="1900" dirty="0"/>
              <a:t>Apartment details (location, number of rooms, etc.)</a:t>
            </a:r>
            <a:endParaRPr lang="ru-RU" sz="1900" dirty="0"/>
          </a:p>
          <a:p>
            <a:r>
              <a:rPr lang="en-US" sz="1900" dirty="0"/>
              <a:t>Rental Price </a:t>
            </a:r>
          </a:p>
          <a:p>
            <a:r>
              <a:rPr lang="en-US" sz="19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Polarity of comments was analyzed using </a:t>
            </a:r>
            <a:r>
              <a:rPr lang="en-US" sz="1900" dirty="0" err="1"/>
              <a:t>TextBlob</a:t>
            </a:r>
            <a:r>
              <a:rPr lang="en-US" sz="1900" dirty="0"/>
              <a:t> and translation from different languages.</a:t>
            </a:r>
            <a:r>
              <a:rPr lang="ru-RU" sz="1900" dirty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Aggregated data on the Polarity of comments for each apartment were added to the Apartments table (min, max, mean, median polarity) .</a:t>
            </a:r>
            <a:endParaRPr lang="ru-RU" sz="19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resulting Apartments table is a flat</a:t>
            </a:r>
            <a:r>
              <a:rPr lang="ru-RU" sz="1900" dirty="0"/>
              <a:t> </a:t>
            </a:r>
            <a:r>
              <a:rPr lang="en-US" sz="1900" dirty="0"/>
              <a:t>file for further analysis</a:t>
            </a:r>
            <a:r>
              <a:rPr lang="en-US" sz="2000" dirty="0"/>
              <a:t>.</a:t>
            </a:r>
            <a:endParaRPr lang="en-IL" sz="20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CBA31-E3C0-CC4E-8F6C-63BE5A755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626" y="5802896"/>
            <a:ext cx="5349240" cy="97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BDC47-30D7-13CD-965E-D215FA73F4C9}"/>
              </a:ext>
            </a:extLst>
          </p:cNvPr>
          <p:cNvSpPr txBox="1"/>
          <p:nvPr/>
        </p:nvSpPr>
        <p:spPr>
          <a:xfrm>
            <a:off x="4373218" y="5714679"/>
            <a:ext cx="219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  <a:endParaRPr lang="ru-RU" dirty="0"/>
          </a:p>
          <a:p>
            <a:pPr algn="r"/>
            <a:r>
              <a:rPr lang="en-US" sz="1800" dirty="0"/>
              <a:t>(4.1k have no Polarity and Rating)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E9CE-A98E-11FD-991E-05B50B8FE6BF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98688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A4209-45DA-9E42-7024-AB9F8FCBB5C9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09517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A7CA8-D13D-3366-A068-0DEB7ED43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22" y="3113087"/>
            <a:ext cx="4883658" cy="36255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13D7E6-5259-2DCB-7B17-7F5305FFF82B}"/>
              </a:ext>
            </a:extLst>
          </p:cNvPr>
          <p:cNvSpPr txBox="1">
            <a:spLocks/>
          </p:cNvSpPr>
          <p:nvPr/>
        </p:nvSpPr>
        <p:spPr>
          <a:xfrm>
            <a:off x="1585208" y="3531425"/>
            <a:ext cx="5367801" cy="139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/>
              <a:t>The ANOVA test showed significant differences in Prices in different Berlin districts: </a:t>
            </a:r>
            <a:r>
              <a:rPr lang="en-US" sz="1600" i="1" dirty="0"/>
              <a:t>F-value = </a:t>
            </a:r>
            <a:r>
              <a:rPr lang="en-US" sz="1600" dirty="0"/>
              <a:t>12.88,  </a:t>
            </a:r>
            <a:r>
              <a:rPr lang="en-US" sz="1600" i="1" dirty="0"/>
              <a:t>p-value = </a:t>
            </a:r>
            <a:r>
              <a:rPr lang="en-US" sz="1600" dirty="0"/>
              <a:t>0.000.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significance of paired differences also was clarified using t-test.</a:t>
            </a:r>
            <a:endParaRPr lang="ru-RU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7541A-D35F-C907-A4FC-1D4097D8CCFC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4819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/>
              <a:t>This is a map of apartments, colored according to rental price.</a:t>
            </a:r>
            <a:endParaRPr lang="ru-RU" sz="1700" dirty="0"/>
          </a:p>
          <a:p>
            <a:pPr marL="0" indent="0">
              <a:buNone/>
            </a:pPr>
            <a:r>
              <a:rPr lang="en-US" sz="1700" dirty="0"/>
              <a:t>We </a:t>
            </a:r>
            <a:r>
              <a:rPr lang="en-US" sz="1600" dirty="0"/>
              <a:t>can</a:t>
            </a:r>
            <a:r>
              <a:rPr lang="en-US" sz="1700" dirty="0"/>
              <a:t> see some dependence of prices on neighbors' prices.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700" dirty="0"/>
              <a:t>Spatial Autocorrelation of Price was calculated  using Moran’s </a:t>
            </a:r>
            <a:r>
              <a:rPr lang="en-US" sz="17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Price </a:t>
            </a:r>
            <a:r>
              <a:rPr lang="ru-RU" sz="1700" dirty="0"/>
              <a:t>                            </a:t>
            </a:r>
            <a:r>
              <a:rPr lang="en-US" sz="1700" dirty="0"/>
              <a:t>Moran’s </a:t>
            </a:r>
            <a:r>
              <a:rPr lang="en-US" sz="1700" i="1" dirty="0"/>
              <a:t>I </a:t>
            </a:r>
            <a:r>
              <a:rPr lang="en-US" sz="1700" dirty="0"/>
              <a:t>:</a:t>
            </a:r>
            <a:r>
              <a:rPr lang="ru-RU" sz="1700" i="1" dirty="0"/>
              <a:t> </a:t>
            </a:r>
            <a:r>
              <a:rPr lang="en-US" sz="1700" i="1" dirty="0"/>
              <a:t> </a:t>
            </a:r>
            <a:r>
              <a:rPr lang="ru-RU" sz="1700" dirty="0"/>
              <a:t>0</a:t>
            </a:r>
            <a:r>
              <a:rPr lang="en-US" sz="1700" dirty="0"/>
              <a:t>.</a:t>
            </a:r>
            <a:r>
              <a:rPr lang="ru-RU" sz="1700" dirty="0"/>
              <a:t>23           </a:t>
            </a:r>
            <a:r>
              <a:rPr lang="en-US" sz="1700" i="1" dirty="0"/>
              <a:t>p-value = </a:t>
            </a:r>
            <a:r>
              <a:rPr lang="en-US" sz="1700" dirty="0"/>
              <a:t>0.00</a:t>
            </a:r>
            <a:r>
              <a:rPr lang="ru-RU" sz="1700" dirty="0"/>
              <a:t>1</a:t>
            </a:r>
            <a:r>
              <a:rPr lang="ru-RU" sz="1700" i="1" dirty="0"/>
              <a:t>  </a:t>
            </a:r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8D73-EF21-E30A-494F-A27B4ED1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527" y="952397"/>
            <a:ext cx="10041340" cy="5786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6C2BF-731A-1AE4-2C2D-34B33ACAC058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25284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</TotalTime>
  <Words>1817</Words>
  <Application>Microsoft Office PowerPoint</Application>
  <PresentationFormat>Widescreen</PresentationFormat>
  <Paragraphs>226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Aptos</vt:lpstr>
      <vt:lpstr>Aptos Display</vt:lpstr>
      <vt:lpstr>Arial</vt:lpstr>
      <vt:lpstr>Roboto</vt:lpstr>
      <vt:lpstr>system-ui</vt:lpstr>
      <vt:lpstr>Times New Roman</vt:lpstr>
      <vt:lpstr>Office Theme</vt:lpstr>
      <vt:lpstr> Data Since Project   Berlin Ratings </vt:lpstr>
      <vt:lpstr>Structure of Project</vt:lpstr>
      <vt:lpstr>Data Preparation</vt:lpstr>
      <vt:lpstr>Data Preparation</vt:lpstr>
      <vt:lpstr>Data Preparation</vt:lpstr>
      <vt:lpstr>Data Preparation</vt:lpstr>
      <vt:lpstr>Exploratory Data Analysis</vt:lpstr>
      <vt:lpstr>Exploratory Data Analysis</vt:lpstr>
      <vt:lpstr>Exploratory Data Analysis</vt:lpstr>
      <vt:lpstr>Exploratory Data Analysis</vt:lpstr>
      <vt:lpstr>NB Computational complexity</vt:lpstr>
      <vt:lpstr>NB Computational complexity</vt:lpstr>
      <vt:lpstr>NB Computational complexity</vt:lpstr>
      <vt:lpstr>Data Cleansing &amp; Outliers </vt:lpstr>
      <vt:lpstr>Data Cleansing &amp; Outliers </vt:lpstr>
      <vt:lpstr>Feature Engineering &amp; Data Transformation</vt:lpstr>
      <vt:lpstr>Feature Engineering &amp; Data Transformation</vt:lpstr>
      <vt:lpstr>Model Selection &amp; Feature Selection</vt:lpstr>
      <vt:lpstr>Model Selection &amp; Feature Selection</vt:lpstr>
      <vt:lpstr>Fine Tuning with Cross-Validation</vt:lpstr>
      <vt:lpstr>Fine Tuning with Cross-Validation</vt:lpstr>
      <vt:lpstr>Thank you for your attention </vt:lpstr>
      <vt:lpstr>Exploratory Data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Илья Зутлер</dc:creator>
  <cp:lastModifiedBy>Илья Зутлер</cp:lastModifiedBy>
  <cp:revision>26</cp:revision>
  <dcterms:created xsi:type="dcterms:W3CDTF">2024-08-27T05:45:36Z</dcterms:created>
  <dcterms:modified xsi:type="dcterms:W3CDTF">2024-09-01T14:23:40Z</dcterms:modified>
</cp:coreProperties>
</file>